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40" roundtripDataSignature="AMtx7mgUv3iCdg8p1WR+2Xp58QkeZHxz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png>
</file>

<file path=ppt/media/image23.gif>
</file>

<file path=ppt/media/image24.gif>
</file>

<file path=ppt/media/image25.gif>
</file>

<file path=ppt/media/image26.gif>
</file>

<file path=ppt/media/image27.jpg>
</file>

<file path=ppt/media/image28.gif>
</file>

<file path=ppt/media/image29.gif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0f6459f4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20f6459f4a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0e84f9b66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20e84f9b662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0e84f9b662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0e84f9b662_0_2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e84f9b66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necessarily having the solution already! But having a plan on how to proceed methodically</a:t>
            </a:r>
            <a:endParaRPr/>
          </a:p>
        </p:txBody>
      </p:sp>
      <p:sp>
        <p:nvSpPr>
          <p:cNvPr id="241" name="Google Shape;241;g20e84f9b662_0_2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0e84f9b662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necessarily having the solution already! But having a plan on how to proceed methodically</a:t>
            </a:r>
            <a:endParaRPr/>
          </a:p>
        </p:txBody>
      </p:sp>
      <p:sp>
        <p:nvSpPr>
          <p:cNvPr id="253" name="Google Shape;253;g20e84f9b662_0_3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0e84f9b662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20e84f9b662_0_1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0e84f9b662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0e84f9b662_0_3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0e84f9b662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 at all angles (climbing a hill from the easiest side) - How many time do you ask for help and once you explain your problem, suddenly the answer comes to you?</a:t>
            </a:r>
            <a:endParaRPr/>
          </a:p>
        </p:txBody>
      </p:sp>
      <p:sp>
        <p:nvSpPr>
          <p:cNvPr id="291" name="Google Shape;291;g20e84f9b662_0_3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0f8f25351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 at all angles (climbing a hill from the easiest side) - How many time do you ask for help and once you explain your problem, suddenly the answer comes to you?</a:t>
            </a:r>
            <a:endParaRPr/>
          </a:p>
        </p:txBody>
      </p:sp>
      <p:sp>
        <p:nvSpPr>
          <p:cNvPr id="303" name="Google Shape;303;g20f8f25351b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0f8f25351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 at all angles (climbing a hill from the easiest side) - How many time do you ask for help and once you explain your problem, suddenly the answer comes to you?</a:t>
            </a:r>
            <a:endParaRPr/>
          </a:p>
        </p:txBody>
      </p:sp>
      <p:sp>
        <p:nvSpPr>
          <p:cNvPr id="315" name="Google Shape;315;g20f8f25351b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0f8f25351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 at all angles (climbing a hill from the easiest side) - How many time do you ask for help and once you explain your problem, suddenly the answer comes to you?</a:t>
            </a:r>
            <a:endParaRPr/>
          </a:p>
        </p:txBody>
      </p:sp>
      <p:sp>
        <p:nvSpPr>
          <p:cNvPr id="327" name="Google Shape;327;g20f8f25351b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0e84f9b66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20e84f9b662_0_1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0f6459f4a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20f6459f4a6_0_1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0e84f9b662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20e84f9b662_0_1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0f6459f4a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20f6459f4a6_0_1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0e84f9b662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20e84f9b662_0_2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0f6459f4a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we removed one constraint from the fox/goose puzzle, the answer would be easy</a:t>
            </a:r>
            <a:endParaRPr/>
          </a:p>
        </p:txBody>
      </p:sp>
      <p:sp>
        <p:nvSpPr>
          <p:cNvPr id="401" name="Google Shape;401;g20f6459f4a6_0_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0e84f9b662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20e84f9b662_0_2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0f6459f4a6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g20f6459f4a6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0e84f9b662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g20e84f9b662_0_2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e84f9b662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20e84f9b662_0_2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0f6459f4a6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20f6459f4a6_0_1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0e84f9b662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20e84f9b662_0_2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0e84f9b662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20e84f9b662_0_3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0e84f9b662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20e84f9b662_0_2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0e84f9b66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g20e84f9b662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0f6459f4a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0f6459f4a6_0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0f6459f4a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0f6459f4a6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f6459f4a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20f6459f4a6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f6459f4a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0f6459f4a6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0f6459f4a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0f6459f4a6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0f6459f4a6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20f6459f4a6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6.jpg"/><Relationship Id="rId6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3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3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1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1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9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9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6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6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8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9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7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s://blog.damiandemasi.com/problem-solving-techniques-to-avoid-yelling-at-your-compute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7.png"/><Relationship Id="rId8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349207" y="5486400"/>
            <a:ext cx="8458200" cy="1143000"/>
          </a:xfrm>
          <a:prstGeom prst="rect">
            <a:avLst/>
          </a:prstGeom>
          <a:noFill/>
          <a:ln cap="flat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:\Project\Infographic\STST Presentation\logo.png" id="86" name="Google Shape;8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5638800"/>
            <a:ext cx="3617576" cy="8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9600" y="5599339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5334000" y="5901809"/>
            <a:ext cx="34407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She and They Do Science and Tech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838200" y="2159168"/>
            <a:ext cx="7543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Introduction to Problem Solving</a:t>
            </a:r>
            <a:endParaRPr b="1" sz="60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flipH="1" rot="10800000">
            <a:off x="-10886" y="0"/>
            <a:ext cx="3820886" cy="20574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flipH="1" rot="10800000">
            <a:off x="-21772" y="0"/>
            <a:ext cx="5050971" cy="10287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 flipH="1" rot="10800000">
            <a:off x="-21772" y="0"/>
            <a:ext cx="2819400" cy="16764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 flipH="1" rot="10800000">
            <a:off x="-21771" y="0"/>
            <a:ext cx="1545772" cy="1676400"/>
          </a:xfrm>
          <a:prstGeom prst="rtTriangle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g20f6459f4a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0f6459f4a6_0_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20f6459f4a6_0_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0f6459f4a6_0_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20f6459f4a6_0_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g20f6459f4a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20f6459f4a6_0_0"/>
          <p:cNvSpPr txBox="1"/>
          <p:nvPr/>
        </p:nvSpPr>
        <p:spPr>
          <a:xfrm>
            <a:off x="68000" y="3352200"/>
            <a:ext cx="8979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8 </a:t>
            </a:r>
            <a:r>
              <a:rPr b="1" lang="en-US" sz="53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Strategies to </a:t>
            </a:r>
            <a:r>
              <a:rPr b="1" lang="en-US" sz="53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Problem Solving </a:t>
            </a:r>
            <a:endParaRPr b="1" sz="53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0f6459f4a6_0_0"/>
          <p:cNvSpPr txBox="1"/>
          <p:nvPr/>
        </p:nvSpPr>
        <p:spPr>
          <a:xfrm>
            <a:off x="212000" y="1524000"/>
            <a:ext cx="8835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g20e84f9b662_0_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20e84f9b662_0_65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20e84f9b662_0_65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20e84f9b662_0_65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20e84f9b662_0_65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g20e84f9b662_0_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20e84f9b662_0_65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1. Always h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ave a plan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g20e84f9b662_0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750" y="1593575"/>
            <a:ext cx="8089225" cy="512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20e84f9b662_0_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20e84f9b662_0_24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20e84f9b662_0_242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20e84f9b662_0_242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20e84f9b662_0_242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g20e84f9b662_0_2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20e84f9b662_0_242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1. Always have a plan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20e84f9b662_0_242"/>
          <p:cNvSpPr txBox="1"/>
          <p:nvPr/>
        </p:nvSpPr>
        <p:spPr>
          <a:xfrm>
            <a:off x="381000" y="1524000"/>
            <a:ext cx="8229600" cy="26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NOT: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Type code without a clear direction in mind</a:t>
            </a: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hoping to get “lucky”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Miss on considering alternatives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20e84f9b662_0_2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20e84f9b662_0_267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20e84f9b662_0_267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0e84f9b662_0_267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20e84f9b662_0_267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g20e84f9b662_0_2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20e84f9b662_0_267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1. Always have a plan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0e84f9b662_0_267"/>
          <p:cNvSpPr txBox="1"/>
          <p:nvPr/>
        </p:nvSpPr>
        <p:spPr>
          <a:xfrm>
            <a:off x="381000" y="1524000"/>
            <a:ext cx="8229600" cy="31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DO: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 how to </a:t>
            </a:r>
            <a:r>
              <a:rPr lang="en-US" sz="37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a solution</a:t>
            </a:r>
            <a:endParaRPr sz="37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all the possible roads to a destination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Stay open to alterations in the plan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g20e84f9b662_0_3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20e84f9b662_0_3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75" y="4768143"/>
            <a:ext cx="8879199" cy="1613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20e84f9b662_0_3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6875" y="4114100"/>
            <a:ext cx="91440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g20e84f9b662_0_328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20e84f9b662_0_328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0e84f9b662_0_328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20e84f9b662_0_328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g20e84f9b662_0_3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0e84f9b662_0_328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1. Always have a plan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20e84f9b662_0_328"/>
          <p:cNvSpPr txBox="1"/>
          <p:nvPr/>
        </p:nvSpPr>
        <p:spPr>
          <a:xfrm>
            <a:off x="381000" y="1524000"/>
            <a:ext cx="8229600" cy="3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Making plans = setting intermediate goals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Achieving intermediate goals = making progress towards the solution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 frustration, more positive reinforcement!</a:t>
            </a:r>
            <a:endParaRPr i="1"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g20e84f9b662_0_1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20e84f9b662_0_169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20e84f9b662_0_169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20e84f9b662_0_169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20e84f9b662_0_169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4" name="Google Shape;274;g20e84f9b662_0_1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0e84f9b662_0_169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6" name="Google Shape;276;g20e84f9b662_0_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5400" y="1295400"/>
            <a:ext cx="6455364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g20e84f9b662_0_3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20e84f9b662_0_30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20e84f9b662_0_302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g20e84f9b662_0_302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20e84f9b662_0_302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g20e84f9b662_0_3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20e84f9b662_0_302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8" name="Google Shape;288;g20e84f9b662_0_3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0" y="1295400"/>
            <a:ext cx="6248275" cy="5477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g20e84f9b662_0_3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20e84f9b662_0_314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20e84f9b662_0_314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20e84f9b662_0_314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g20e84f9b662_0_314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Google Shape;298;g20e84f9b662_0_3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0e84f9b662_0_314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20e84f9b662_0_314"/>
          <p:cNvSpPr txBox="1"/>
          <p:nvPr/>
        </p:nvSpPr>
        <p:spPr>
          <a:xfrm>
            <a:off x="381000" y="1524000"/>
            <a:ext cx="8663700" cy="3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Enumerate all constraints: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1. The farmer can take only one item at a time in the boat.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2. The fox and goose cannot be left alone on the same shore.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 The goose and corn cannot be left alone on the same shore.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g20f8f25351b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20f8f25351b_0_24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g20f8f25351b_0_24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20f8f25351b_0_24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20f8f25351b_0_24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g20f8f25351b_0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g20f8f25351b_0_24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20f8f25351b_0_24"/>
          <p:cNvSpPr txBox="1"/>
          <p:nvPr/>
        </p:nvSpPr>
        <p:spPr>
          <a:xfrm>
            <a:off x="381000" y="1524000"/>
            <a:ext cx="8663700" cy="21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ctions you think you can take: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1.Carry the fox to the far side of the river.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2.Carry the goose to the far side of the river.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3.Carry the corn to the far side of the river.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g20f8f25351b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g20f8f25351b_0_36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20f8f25351b_0_36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g20f8f25351b_0_36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20f8f25351b_0_36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2" name="Google Shape;322;g20f8f25351b_0_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g20f8f25351b_0_36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g20f8f25351b_0_36"/>
          <p:cNvSpPr txBox="1"/>
          <p:nvPr/>
        </p:nvSpPr>
        <p:spPr>
          <a:xfrm>
            <a:off x="381000" y="1524000"/>
            <a:ext cx="8663700" cy="29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Enumerate all generic operations: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ourier New"/>
              <a:buAutoNum type="arabicPeriod"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Row the boat from one shore to the other.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2. If the boat is empty, load an item from the shore.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 If the boat is not empty, unload the item to the shore.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/>
          <p:nvPr/>
        </p:nvSpPr>
        <p:spPr>
          <a:xfrm rot="10800000">
            <a:off x="6400799" y="-2"/>
            <a:ext cx="2735578" cy="1057275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/>
          <p:nvPr/>
        </p:nvSpPr>
        <p:spPr>
          <a:xfrm flipH="1">
            <a:off x="7315200" y="236756"/>
            <a:ext cx="1821179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/>
          <p:nvPr/>
        </p:nvSpPr>
        <p:spPr>
          <a:xfrm rot="10800000">
            <a:off x="8077200" y="9524"/>
            <a:ext cx="1066800" cy="1057275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381000" y="1524000"/>
            <a:ext cx="8229600" cy="52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programmers…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“Writing a </a:t>
            </a:r>
            <a:r>
              <a:rPr b="1"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program</a:t>
            </a:r>
            <a:r>
              <a:rPr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that performs a </a:t>
            </a:r>
            <a:r>
              <a:rPr b="1"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set of</a:t>
            </a:r>
            <a:r>
              <a:rPr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tasks</a:t>
            </a:r>
            <a:r>
              <a:rPr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and meet </a:t>
            </a:r>
            <a:r>
              <a:rPr b="1"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all stated constraints</a:t>
            </a:r>
            <a:r>
              <a:rPr i="1" lang="en-US" sz="37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i="1" sz="37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problem is not solved if constraints are not met!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5438475" y="3733175"/>
            <a:ext cx="3429000" cy="1548600"/>
          </a:xfrm>
          <a:prstGeom prst="wedgeEllipseCallout">
            <a:avLst>
              <a:gd fmla="val -43548" name="adj1"/>
              <a:gd fmla="val 6369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Eg. y</a:t>
            </a:r>
            <a:r>
              <a:rPr lang="en-US" sz="1600"/>
              <a:t>our solution only works for a hundred of data items, but is supposed to work for much bigger datasets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g20f8f25351b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g20f8f25351b_0_1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20f8f25351b_0_12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0f8f25351b_0_12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20f8f25351b_0_12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4" name="Google Shape;334;g20f8f25351b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20f8f25351b_0_12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2. Restate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20f8f25351b_0_12"/>
          <p:cNvSpPr txBox="1"/>
          <p:nvPr/>
        </p:nvSpPr>
        <p:spPr>
          <a:xfrm>
            <a:off x="381000" y="1524000"/>
            <a:ext cx="8663700" cy="44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Restate in more familiar terms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(tell your colleague!)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Does not require coding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at all angles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Enumerate all possible actions 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Enumerate all possible operations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Enumerate all constraints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g20e84f9b662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20e84f9b662_0_18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g20e84f9b662_0_18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20e84f9b662_0_18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g20e84f9b662_0_18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6" name="Google Shape;346;g20e84f9b662_0_1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g20e84f9b662_0_180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Divide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8" name="Google Shape;348;g20e84f9b662_0_1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600200"/>
            <a:ext cx="8741950" cy="491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g20f6459f4a6_0_1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20f6459f4a6_0_167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g20f6459f4a6_0_167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g20f6459f4a6_0_167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g20f6459f4a6_0_167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8" name="Google Shape;358;g20f6459f4a6_0_1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20f6459f4a6_0_167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3. Divide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0" name="Google Shape;360;g20f6459f4a6_0_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921325"/>
            <a:ext cx="2858400" cy="160784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g20f6459f4a6_0_167"/>
          <p:cNvSpPr txBox="1"/>
          <p:nvPr/>
        </p:nvSpPr>
        <p:spPr>
          <a:xfrm>
            <a:off x="3269450" y="1981200"/>
            <a:ext cx="5341200" cy="45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Divide in steps or phases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US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it quicker to sort 100 files from A-Z or to sort 4 groups of 25 files already split in A-F, G-M, N-S, T-Z?</a:t>
            </a:r>
            <a:endParaRPr i="1" sz="2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Lower the difficulty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functions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g20e84f9b662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20e84f9b662_0_19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g20e84f9b662_0_19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g20e84f9b662_0_19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g20e84f9b662_0_19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1" name="Google Shape;371;g20e84f9b662_0_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20e84f9b662_0_190"/>
          <p:cNvSpPr txBox="1"/>
          <p:nvPr/>
        </p:nvSpPr>
        <p:spPr>
          <a:xfrm>
            <a:off x="1066800" y="9525"/>
            <a:ext cx="7977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lang="en-US" sz="51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Start with what you know</a:t>
            </a:r>
            <a:endParaRPr b="1" sz="51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3" name="Google Shape;373;g20e84f9b662_0_1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52600"/>
            <a:ext cx="8892300" cy="4375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g20f6459f4a6_0_1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g20f6459f4a6_0_155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g20f6459f4a6_0_155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g20f6459f4a6_0_155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g20f6459f4a6_0_155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3" name="Google Shape;383;g20f6459f4a6_0_1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20f6459f4a6_0_155"/>
          <p:cNvSpPr txBox="1"/>
          <p:nvPr/>
        </p:nvSpPr>
        <p:spPr>
          <a:xfrm>
            <a:off x="1066800" y="9525"/>
            <a:ext cx="7977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4. Start with what you know</a:t>
            </a:r>
            <a:endParaRPr b="1" sz="51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5" name="Google Shape;385;g20f6459f4a6_0_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815200"/>
            <a:ext cx="2741416" cy="134877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g20f6459f4a6_0_155"/>
          <p:cNvSpPr txBox="1"/>
          <p:nvPr/>
        </p:nvSpPr>
        <p:spPr>
          <a:xfrm>
            <a:off x="3128200" y="1524000"/>
            <a:ext cx="5482500" cy="4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problem now in sub-tasks, code the ones you already know how to code</a:t>
            </a:r>
            <a:r>
              <a:rPr i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(or that you have already coded in another project)</a:t>
            </a:r>
            <a:endParaRPr i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working partial solution may spark ideas about the rest of the problem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gives an order to your efforts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g20e84f9b662_0_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g20e84f9b662_0_20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g20e84f9b662_0_20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g20e84f9b662_0_20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g20e84f9b662_0_20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6" name="Google Shape;396;g20e84f9b662_0_2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20e84f9b662_0_200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Reduce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8" name="Google Shape;398;g20e84f9b662_0_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" y="1295400"/>
            <a:ext cx="7162675" cy="5428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20f6459f4a6_0_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20f6459f4a6_0_143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g20f6459f4a6_0_143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g20f6459f4a6_0_143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g20f6459f4a6_0_143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8" name="Google Shape;408;g20f6459f4a6_0_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g20f6459f4a6_0_143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5. Reduce the problem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0" name="Google Shape;410;g20f6459f4a6_0_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" y="2979832"/>
            <a:ext cx="2433100" cy="1844118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g20f6459f4a6_0_143"/>
          <p:cNvSpPr txBox="1"/>
          <p:nvPr/>
        </p:nvSpPr>
        <p:spPr>
          <a:xfrm>
            <a:off x="2704500" y="1812050"/>
            <a:ext cx="5906100" cy="41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the scope by adding/removing constra</a:t>
            </a: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roduce a problem you know how to solve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Pinpoint where the remaining difficulty lies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g20e84f9b662_0_2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g20e84f9b662_0_21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g20e84f9b662_0_21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g20e84f9b662_0_21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g20e84f9b662_0_21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1" name="Google Shape;421;g20e84f9b662_0_2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20e84f9b662_0_210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Look for analogies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3" name="Google Shape;423;g20e84f9b662_0_2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8800" y="1295400"/>
            <a:ext cx="5451976" cy="545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g20f6459f4a6_0_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g20f6459f4a6_0_179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g20f6459f4a6_0_179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g20f6459f4a6_0_179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g20f6459f4a6_0_179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3" name="Google Shape;433;g20f6459f4a6_0_1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20f6459f4a6_0_179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6. Look for analogies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5" name="Google Shape;435;g20f6459f4a6_0_1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550850"/>
            <a:ext cx="3245225" cy="32452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20f6459f4a6_0_179"/>
          <p:cNvSpPr txBox="1"/>
          <p:nvPr/>
        </p:nvSpPr>
        <p:spPr>
          <a:xfrm>
            <a:off x="3708875" y="1981200"/>
            <a:ext cx="4901700" cy="40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s</a:t>
            </a: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imilarities between current problem and problems already solved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fully?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Char char="-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partial?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g20e84f9b662_0_2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g20e84f9b662_0_22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g20e84f9b662_0_222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g20e84f9b662_0_222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g20e84f9b662_0_222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6" name="Google Shape;446;g20e84f9b662_0_2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g20e84f9b662_0_222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Experiment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8" name="Google Shape;448;g20e84f9b662_0_2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0"/>
            <a:ext cx="8892300" cy="4779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20e84f9b662_0_290"/>
          <p:cNvPicPr preferRelativeResize="0"/>
          <p:nvPr/>
        </p:nvPicPr>
        <p:blipFill rotWithShape="1">
          <a:blip r:embed="rId3">
            <a:alphaModFix/>
          </a:blip>
          <a:srcRect b="0" l="43817" r="0" t="0"/>
          <a:stretch/>
        </p:blipFill>
        <p:spPr>
          <a:xfrm>
            <a:off x="7538050" y="2815200"/>
            <a:ext cx="160595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0e84f9b662_0_290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20e84f9b662_0_290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20e84f9b662_0_290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20e84f9b662_0_290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g20e84f9b662_0_2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0e84f9b662_0_290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20e84f9b662_0_290"/>
          <p:cNvSpPr txBox="1"/>
          <p:nvPr/>
        </p:nvSpPr>
        <p:spPr>
          <a:xfrm>
            <a:off x="212000" y="1524000"/>
            <a:ext cx="8835300" cy="21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g20f6459f4a6_0_1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g20f6459f4a6_0_191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g20f6459f4a6_0_191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g20f6459f4a6_0_191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g20f6459f4a6_0_191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8" name="Google Shape;458;g20f6459f4a6_0_1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g20f6459f4a6_0_191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7. Experiment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0" name="Google Shape;460;g20f6459f4a6_0_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156100"/>
            <a:ext cx="2735700" cy="1470443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g20f6459f4a6_0_191"/>
          <p:cNvSpPr txBox="1"/>
          <p:nvPr/>
        </p:nvSpPr>
        <p:spPr>
          <a:xfrm>
            <a:off x="3112525" y="1524000"/>
            <a:ext cx="5932200" cy="52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Try things - methodically           </a:t>
            </a:r>
            <a:r>
              <a:rPr i="1" lang="en-US" sz="2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(≠ from guessing!)</a:t>
            </a:r>
            <a:endParaRPr i="1" sz="2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Controlled process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Hypothesize what will happen when certain code is executed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helps understand something that is not clear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3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Similar to debugging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g20e84f9b662_0_2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g20e84f9b662_0_232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g20e84f9b662_0_232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g20e84f9b662_0_232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g20e84f9b662_0_232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1" name="Google Shape;471;g20e84f9b662_0_2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g20e84f9b662_0_232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. Don’t get frustrated!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3" name="Google Shape;473;g20e84f9b662_0_2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200" y="1295400"/>
            <a:ext cx="7332400" cy="54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g20e84f9b662_0_3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20e84f9b662_0_397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g20e84f9b662_0_397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g20e84f9b662_0_397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g20e84f9b662_0_397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g20e84f9b662_0_3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g20e84f9b662_0_397"/>
          <p:cNvSpPr txBox="1"/>
          <p:nvPr/>
        </p:nvSpPr>
        <p:spPr>
          <a:xfrm>
            <a:off x="1066800" y="9525"/>
            <a:ext cx="7977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8. Don’t get frustrated!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g20e84f9b662_0_397"/>
          <p:cNvSpPr txBox="1"/>
          <p:nvPr/>
        </p:nvSpPr>
        <p:spPr>
          <a:xfrm>
            <a:off x="381000" y="1524000"/>
            <a:ext cx="8229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g20e84f9b662_0_397"/>
          <p:cNvSpPr txBox="1"/>
          <p:nvPr/>
        </p:nvSpPr>
        <p:spPr>
          <a:xfrm>
            <a:off x="381000" y="1524000"/>
            <a:ext cx="8229600" cy="28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Frustration feeds itself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 and destination of frustration is the programmer’s mind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 a break (get some fresh air)!!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7" name="Google Shape;487;g20e84f9b662_0_3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0800" y="4616400"/>
            <a:ext cx="3133800" cy="20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g20e84f9b662_0_2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g20e84f9b662_0_279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g20e84f9b662_0_279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g20e84f9b662_0_279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g20e84f9b662_0_279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7" name="Google Shape;497;g20e84f9b662_0_2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20e84f9b662_0_279"/>
          <p:cNvSpPr txBox="1"/>
          <p:nvPr/>
        </p:nvSpPr>
        <p:spPr>
          <a:xfrm>
            <a:off x="1211575" y="9525"/>
            <a:ext cx="6216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General strategies</a:t>
            </a:r>
            <a:endParaRPr b="1" sz="5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g20e84f9b662_0_279"/>
          <p:cNvSpPr txBox="1"/>
          <p:nvPr/>
        </p:nvSpPr>
        <p:spPr>
          <a:xfrm>
            <a:off x="381000" y="1524000"/>
            <a:ext cx="8229600" cy="46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Have a plan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Restate the problem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Divide the problem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with what you know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the problem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Look for analogies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Experiment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63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AutoNum type="arabicPeriod"/>
            </a:pPr>
            <a:r>
              <a:rPr lang="en-US" sz="3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DON’T GET FRUSTRATED!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g20e84f9b662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g20e84f9b662_0_53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g20e84f9b662_0_53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g20e84f9b662_0_53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g20e84f9b662_0_53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9" name="Google Shape;509;g20e84f9b662_0_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g20e84f9b662_0_53"/>
          <p:cNvSpPr txBox="1"/>
          <p:nvPr/>
        </p:nvSpPr>
        <p:spPr>
          <a:xfrm>
            <a:off x="1059175" y="9525"/>
            <a:ext cx="60237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3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Acknowledgement</a:t>
            </a:r>
            <a:endParaRPr b="1" sz="43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g20e84f9b662_0_53"/>
          <p:cNvSpPr txBox="1"/>
          <p:nvPr/>
        </p:nvSpPr>
        <p:spPr>
          <a:xfrm>
            <a:off x="381000" y="1524000"/>
            <a:ext cx="82296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 presentation, including the images, is based on the book  “Think Like a Programmer: An Introduction to Creative Problem Solving” by V. Anton Spraul, and the blog from Damian Demasi </a:t>
            </a:r>
            <a:r>
              <a:rPr lang="en-US" sz="2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https://blog.damiandemasi.com/problem-solving-techniques-to-avoid-yelling-at-your-computer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20f6459f4a6_0_125"/>
          <p:cNvPicPr preferRelativeResize="0"/>
          <p:nvPr/>
        </p:nvPicPr>
        <p:blipFill rotWithShape="1">
          <a:blip r:embed="rId3">
            <a:alphaModFix/>
          </a:blip>
          <a:srcRect b="0" l="43817" r="0" t="0"/>
          <a:stretch/>
        </p:blipFill>
        <p:spPr>
          <a:xfrm>
            <a:off x="7538050" y="2815200"/>
            <a:ext cx="160595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0f6459f4a6_0_125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20f6459f4a6_0_125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20f6459f4a6_0_125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g20f6459f4a6_0_125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g20f6459f4a6_0_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0f6459f4a6_0_125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20f6459f4a6_0_125"/>
          <p:cNvSpPr txBox="1"/>
          <p:nvPr/>
        </p:nvSpPr>
        <p:spPr>
          <a:xfrm>
            <a:off x="212000" y="1524000"/>
            <a:ext cx="8835300" cy="21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g20f6459f4a6_0_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5600" y="2345239"/>
            <a:ext cx="416911" cy="46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0f6459f4a6_0_1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11444" y="2121000"/>
            <a:ext cx="1360148" cy="76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0f6459f4a6_0_1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24025" y="2275288"/>
            <a:ext cx="610800" cy="6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g20f6459f4a6_0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0f6459f4a6_0_25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20f6459f4a6_0_25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20f6459f4a6_0_25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20f6459f4a6_0_25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g20f6459f4a6_0_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0f6459f4a6_0_25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g20f6459f4a6_0_25"/>
          <p:cNvSpPr txBox="1"/>
          <p:nvPr/>
        </p:nvSpPr>
        <p:spPr>
          <a:xfrm>
            <a:off x="212000" y="1524000"/>
            <a:ext cx="88353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rgbClr val="CC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g20f6459f4a6_0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20352" y="3103429"/>
            <a:ext cx="1821302" cy="335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0f6459f4a6_0_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8350" y="3023691"/>
            <a:ext cx="416900" cy="494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0f6459f4a6_0_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6308" y="2965660"/>
            <a:ext cx="520429" cy="61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0f6459f4a6_0_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27785" y="2960349"/>
            <a:ext cx="381768" cy="469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20f6459f4a6_0_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95196" y="2939417"/>
            <a:ext cx="520425" cy="510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20f6459f4a6_0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0f6459f4a6_0_47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0f6459f4a6_0_47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20f6459f4a6_0_47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0f6459f4a6_0_47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g20f6459f4a6_0_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20f6459f4a6_0_47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0f6459f4a6_0_47"/>
          <p:cNvSpPr txBox="1"/>
          <p:nvPr/>
        </p:nvSpPr>
        <p:spPr>
          <a:xfrm>
            <a:off x="212000" y="1524000"/>
            <a:ext cx="8835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g20f6459f4a6_0_47"/>
          <p:cNvPicPr preferRelativeResize="0"/>
          <p:nvPr/>
        </p:nvPicPr>
        <p:blipFill rotWithShape="1">
          <a:blip r:embed="rId5">
            <a:alphaModFix/>
          </a:blip>
          <a:srcRect b="33226" l="30474" r="31976" t="33071"/>
          <a:stretch/>
        </p:blipFill>
        <p:spPr>
          <a:xfrm>
            <a:off x="3124048" y="3619800"/>
            <a:ext cx="680502" cy="6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20f6459f4a6_0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20f6459f4a6_0_69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0f6459f4a6_0_69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20f6459f4a6_0_69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20f6459f4a6_0_69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g20f6459f4a6_0_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0f6459f4a6_0_69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0f6459f4a6_0_69"/>
          <p:cNvSpPr txBox="1"/>
          <p:nvPr/>
        </p:nvSpPr>
        <p:spPr>
          <a:xfrm>
            <a:off x="212000" y="1524000"/>
            <a:ext cx="8835300" cy="4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Memory footprint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20f6459f4a6_0_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5775" y="4043800"/>
            <a:ext cx="2114400" cy="1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20f6459f4a6_0_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20f6459f4a6_0_91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0f6459f4a6_0_91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20f6459f4a6_0_91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20f6459f4a6_0_91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g20f6459f4a6_0_9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20f6459f4a6_0_91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0f6459f4a6_0_91"/>
          <p:cNvSpPr txBox="1"/>
          <p:nvPr/>
        </p:nvSpPr>
        <p:spPr>
          <a:xfrm>
            <a:off x="212000" y="1524000"/>
            <a:ext cx="8835300" cy="48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Memory footprint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open-source code (optional, required)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g20f6459f4a6_0_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5210" y="5566514"/>
            <a:ext cx="680499" cy="659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g20f6459f4a6_0_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5605" y="5800800"/>
            <a:ext cx="1583820" cy="10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20f6459f4a6_0_1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5600" y="2815200"/>
            <a:ext cx="28584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0f6459f4a6_0_113"/>
          <p:cNvSpPr/>
          <p:nvPr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A277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0f6459f4a6_0_113"/>
          <p:cNvSpPr/>
          <p:nvPr/>
        </p:nvSpPr>
        <p:spPr>
          <a:xfrm rot="10800000">
            <a:off x="6400677" y="73"/>
            <a:ext cx="2735700" cy="1057200"/>
          </a:xfrm>
          <a:prstGeom prst="rtTriangle">
            <a:avLst/>
          </a:prstGeom>
          <a:solidFill>
            <a:srgbClr val="85DD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20f6459f4a6_0_113"/>
          <p:cNvSpPr/>
          <p:nvPr/>
        </p:nvSpPr>
        <p:spPr>
          <a:xfrm flipH="1">
            <a:off x="7315079" y="236756"/>
            <a:ext cx="1821300" cy="838200"/>
          </a:xfrm>
          <a:prstGeom prst="rtTriangle">
            <a:avLst/>
          </a:prstGeom>
          <a:solidFill>
            <a:srgbClr val="DC8A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0f6459f4a6_0_113"/>
          <p:cNvSpPr/>
          <p:nvPr/>
        </p:nvSpPr>
        <p:spPr>
          <a:xfrm rot="10800000">
            <a:off x="8077200" y="9599"/>
            <a:ext cx="1066800" cy="1057200"/>
          </a:xfrm>
          <a:prstGeom prst="rtTriangle">
            <a:avLst/>
          </a:prstGeom>
          <a:solidFill>
            <a:srgbClr val="EDCF6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g20f6459f4a6_0_1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0" y="7143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0f6459f4a6_0_113"/>
          <p:cNvSpPr txBox="1"/>
          <p:nvPr/>
        </p:nvSpPr>
        <p:spPr>
          <a:xfrm>
            <a:off x="1211575" y="9525"/>
            <a:ext cx="7835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What is problem solving?</a:t>
            </a:r>
            <a:endParaRPr b="1" sz="56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20f6459f4a6_0_113"/>
          <p:cNvSpPr txBox="1"/>
          <p:nvPr/>
        </p:nvSpPr>
        <p:spPr>
          <a:xfrm>
            <a:off x="212000" y="1524000"/>
            <a:ext cx="88353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constraints in programming?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Programming language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D9D9D9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Memory footprint</a:t>
            </a:r>
            <a:endParaRPr sz="3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Include open-source code (optional, required)</a:t>
            </a:r>
            <a:endParaRPr sz="3200">
              <a:solidFill>
                <a:srgbClr val="CC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Constraints of other people’s code</a:t>
            </a:r>
            <a:endParaRPr sz="3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2023-02-04T16:22:09Z</dcterms:created>
  <dc:creator>Web Developer</dc:creator>
</cp:coreProperties>
</file>